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8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Power Electronics Capacity Sizing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Electric Power Load Analysis (EPLA)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25 April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D63EE-41EF-3931-9170-AD2BBF754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5F199-A6F1-AAF3-6CF5-39F0FB2AC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 electronic converter losses typically have a constant, no-load component and a component proportional to the load current squared.</a:t>
            </a:r>
          </a:p>
          <a:p>
            <a:r>
              <a:rPr lang="en-US" dirty="0"/>
              <a:t>If multiple modules are used to achieve power rating consider having the control system turn off modules when the load is low.</a:t>
            </a:r>
          </a:p>
          <a:p>
            <a:pPr lvl="1"/>
            <a:r>
              <a:rPr lang="en-US" dirty="0"/>
              <a:t>Eliminate no-load component of losses</a:t>
            </a:r>
          </a:p>
          <a:p>
            <a:pPr lvl="1"/>
            <a:r>
              <a:rPr lang="en-US" dirty="0"/>
              <a:t>Losses due to load current may rise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F1A99-D867-BD30-33F0-030605BD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9E5A9-281C-1AF3-3764-DC027167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B29BE-3529-7F8F-6ACB-7064869ED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531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053B6-CE32-1152-0D6C-23159C519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Black start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1B84C-D7E1-D6B4-9F57-08A96D3CB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Black start is energizing an electrical system after loss of power.</a:t>
            </a:r>
          </a:p>
          <a:p>
            <a:pPr lvl="1"/>
            <a:r>
              <a:rPr lang="en-US" dirty="0"/>
              <a:t>Dark ship – All generator sets are offline, but energy storage is available for control systems and to enable startup.</a:t>
            </a:r>
          </a:p>
          <a:p>
            <a:pPr lvl="1"/>
            <a:r>
              <a:rPr lang="en-US" dirty="0"/>
              <a:t>Dead ship – All generator sets are offline, and all energy storage is depleted (except for dedicated energy storage for emergency generator starting).</a:t>
            </a:r>
          </a:p>
          <a:p>
            <a:r>
              <a:rPr lang="en-US" dirty="0"/>
              <a:t>Starting a power electronic converter from either dark ship or dead ship may be impeded if the converter depends on cooling water that is powered by the converter.</a:t>
            </a:r>
          </a:p>
          <a:p>
            <a:pPr lvl="1"/>
            <a:r>
              <a:rPr lang="en-US" dirty="0"/>
              <a:t>Consider employing a power electronic converter that has a reduced power rating when the cooling water is not available.</a:t>
            </a:r>
          </a:p>
          <a:p>
            <a:pPr lvl="1"/>
            <a:r>
              <a:rPr lang="en-US" dirty="0"/>
              <a:t>Goal is for rating without cooling water to be sufficient to enable startup.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ABBE8-579E-EE90-EAAD-D24445959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E67B4-7946-F49D-EDB7-F9FE3F6DE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4D367-6472-A965-CDA1-B8087D99A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05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790638"/>
              </p:ext>
            </p:extLst>
          </p:nvPr>
        </p:nvGraphicFramePr>
        <p:xfrm>
          <a:off x="1206500" y="1690688"/>
          <a:ext cx="10147300" cy="2804160"/>
        </p:xfrm>
        <a:graphic>
          <a:graphicData uri="http://schemas.openxmlformats.org/drawingml/2006/table">
            <a:tbl>
              <a:tblPr/>
              <a:tblGrid>
                <a:gridCol w="7433917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713383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do the overload capabilities of power electronic converters differ from electromagnetic based generators?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392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the implications of the overload capabilities of power electronic converters?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4291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the requirements for power electronic converter capacity?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other considerations are there for selecting the capacity of power electronic converters?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2BF393-A538-5620-3A16-5A6CAA07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7911A-2B07-5A3B-E5D2-AB7AF0E4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EC987-552B-0FFD-E1AD-4D23888F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B8A85-58ED-ADAA-46A5-73F52FC1D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49ABA-02F6-D704-07B8-F0DB3D247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Power electronic converters may be employed to connect two power systems having different power quality attributes (voltage, frequency, etc.)</a:t>
            </a:r>
          </a:p>
          <a:p>
            <a:r>
              <a:rPr lang="en-US" dirty="0"/>
              <a:t>Power electronic converters may have multiple inputs and multiple outputs</a:t>
            </a:r>
          </a:p>
          <a:p>
            <a:pPr lvl="1"/>
            <a:r>
              <a:rPr lang="en-US" dirty="0"/>
              <a:t>IPMC (MIL-PRF-32272)</a:t>
            </a:r>
          </a:p>
          <a:p>
            <a:r>
              <a:rPr lang="en-US" dirty="0"/>
              <a:t>Power electronic converters generally have limited overload capability as compared to transformers and synchronous generators</a:t>
            </a:r>
          </a:p>
          <a:p>
            <a:pPr lvl="1"/>
            <a:r>
              <a:rPr lang="en-US" dirty="0"/>
              <a:t>Commercial inverter</a:t>
            </a:r>
          </a:p>
          <a:p>
            <a:pPr lvl="2"/>
            <a:r>
              <a:rPr lang="en-US" dirty="0"/>
              <a:t>2 x current rating for 3 seconds</a:t>
            </a:r>
          </a:p>
          <a:p>
            <a:pPr lvl="2"/>
            <a:r>
              <a:rPr lang="en-US" dirty="0"/>
              <a:t>1.6 x current rating for 10 seconds</a:t>
            </a:r>
          </a:p>
          <a:p>
            <a:pPr lvl="1"/>
            <a:r>
              <a:rPr lang="en-US" dirty="0"/>
              <a:t>MIL-DTL-3124 synchronous generator </a:t>
            </a:r>
          </a:p>
          <a:p>
            <a:pPr lvl="2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≥180   (7.75 x current rating for 3 seconds, 4.24 x current rating for 10 seconds)</a:t>
            </a:r>
          </a:p>
          <a:p>
            <a:pPr lvl="2"/>
            <a:r>
              <a:rPr lang="en-US" dirty="0"/>
              <a:t>Overload rating: 1.5 times rated current for 2 minutes.</a:t>
            </a:r>
          </a:p>
          <a:p>
            <a:pPr lvl="2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C888E-D915-AD7A-9EF4-256AEB958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E8389-175B-F924-3E0F-E5FD84DF9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7CA0E-564F-A1BA-4698-206F04330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89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EE286-054A-7DB8-CDDD-5C9A15250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 Rules for Building and Classing Marine Vessels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EA8B9-6E5E-9BE3-0CA3-A396F7E6D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“Where transformers and/or converters form a part of the vessel’s electrical system supplying to essential services and services necessary for minimum comfortable conditions of habitability, as defined in 4-8-1/7.3.3 and 4-8-1/7.3.4, the number and capacity of the transformers and/or converters is to be such that, with any one transformer or converter, or any one single phase of a transformer, out of service, the remaining transformers and/or converters or remaining phases of the transformer are capable of supplying power to these loads under normal seagoing conditions.” </a:t>
            </a:r>
          </a:p>
          <a:p>
            <a:r>
              <a:rPr lang="en-US" dirty="0"/>
              <a:t>“Semiconductor converters are to be rated for continuous load conditions and if required by the application, are to have specified overload capabilities.”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844C0-FD95-C577-8115-2BF48EF50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2986E-981E-1380-2BDC-5EAB1A31E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2EAE7-128C-8DDE-4478-4FB6D7D2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1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1ED62-7E21-3EF0-51D4-D7CA44C40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9F223-BE54-C180-1A88-983604C86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Traditional load analysis</a:t>
            </a:r>
          </a:p>
          <a:p>
            <a:pPr lvl="1"/>
            <a:r>
              <a:rPr lang="en-US" dirty="0"/>
              <a:t>Assumes many loads where variation of the total load around the mean is small.</a:t>
            </a:r>
          </a:p>
          <a:p>
            <a:pPr lvl="1"/>
            <a:r>
              <a:rPr lang="en-US" dirty="0"/>
              <a:t>Usually applicable at the total ship level</a:t>
            </a:r>
          </a:p>
          <a:p>
            <a:pPr lvl="1"/>
            <a:r>
              <a:rPr lang="en-US" dirty="0"/>
              <a:t>Power electronic converters usually only serve a subset of the total load</a:t>
            </a:r>
          </a:p>
          <a:p>
            <a:pPr lvl="2"/>
            <a:r>
              <a:rPr lang="en-US" dirty="0"/>
              <a:t>The variation of the total load around the mean is relatively larger</a:t>
            </a:r>
          </a:p>
          <a:p>
            <a:pPr lvl="2"/>
            <a:r>
              <a:rPr lang="en-US" dirty="0"/>
              <a:t>Limited overload capability of power electronic converters may result in converters shutting down due to large cycling loads</a:t>
            </a:r>
          </a:p>
          <a:p>
            <a:r>
              <a:rPr lang="en-US" dirty="0"/>
              <a:t>Zonal load factor method (DPC 310-1)</a:t>
            </a:r>
          </a:p>
          <a:p>
            <a:pPr lvl="1"/>
            <a:r>
              <a:rPr lang="en-US" dirty="0"/>
              <a:t>Zonal load factors account for variability in the total load due to having non-constant power loads</a:t>
            </a:r>
          </a:p>
          <a:p>
            <a:pPr lvl="1"/>
            <a:r>
              <a:rPr lang="en-US" dirty="0"/>
              <a:t>Almost always results in a larger operating load as compared to the traditional load analysis</a:t>
            </a:r>
          </a:p>
          <a:p>
            <a:pPr lvl="1"/>
            <a:r>
              <a:rPr lang="en-US" dirty="0"/>
              <a:t>Reduces risk of converters shutting down due to large cycling loads.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58307-2575-FCF8-8406-EF6F7D983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B7FCD-CBCC-9470-FC86-9549C0908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6C7A6-2127-A7BB-5D81-74FC87DE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723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F0F2B-34B5-4E53-54A0-251E70564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Margin and service life allowance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2F8D2-5CF9-25B3-03A4-38BFAED8B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Margin accounts for uncertainty in the operating load estimate during design and construction</a:t>
            </a:r>
          </a:p>
          <a:p>
            <a:pPr lvl="1"/>
            <a:r>
              <a:rPr lang="en-US" dirty="0"/>
              <a:t>IEEE Std 45.1 recommendation</a:t>
            </a:r>
          </a:p>
          <a:p>
            <a:pPr lvl="2"/>
            <a:r>
              <a:rPr lang="en-US" dirty="0"/>
              <a:t>Detail Design Margin: 5% for existing follow-on designs to 20% for new first-time designs </a:t>
            </a:r>
          </a:p>
          <a:p>
            <a:pPr lvl="2"/>
            <a:r>
              <a:rPr lang="en-US" dirty="0"/>
              <a:t>Construction Margin: 5% for existing follow-on designs to 20% for new first-time designs </a:t>
            </a:r>
          </a:p>
          <a:p>
            <a:r>
              <a:rPr lang="en-US" dirty="0"/>
              <a:t>Service life allowance (SLA) accounts for growth in load while the ship is in-service</a:t>
            </a:r>
          </a:p>
          <a:p>
            <a:pPr lvl="1"/>
            <a:r>
              <a:rPr lang="en-US" dirty="0"/>
              <a:t>IEEE Std 45.1 recommendation</a:t>
            </a:r>
          </a:p>
          <a:p>
            <a:pPr lvl="2"/>
            <a:r>
              <a:rPr lang="en-US" dirty="0"/>
              <a:t>20% (1% per year for 20 years)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835F3-D8F0-A428-FD0D-55D1E7281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A5766-E5F6-88ED-3255-317EDF5F2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C525-B2F8-6314-FB70-76996C5C1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497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DE71E-A0E3-F8C5-9840-7A0719C14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of service and survivability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3EB90-D1E3-95C6-4498-5095CB5A4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Failure rates of power electronic converters are likely to be high enough to require redundancy</a:t>
            </a:r>
          </a:p>
          <a:p>
            <a:pPr lvl="1"/>
            <a:r>
              <a:rPr lang="en-US" dirty="0"/>
              <a:t>Redundancy at the total converter level</a:t>
            </a:r>
          </a:p>
          <a:p>
            <a:pPr lvl="2"/>
            <a:r>
              <a:rPr lang="en-US" dirty="0"/>
              <a:t>Requires one additional converter and system connectivity so all loads can be supplied with any one converter out of service.</a:t>
            </a:r>
          </a:p>
          <a:p>
            <a:pPr lvl="1"/>
            <a:r>
              <a:rPr lang="en-US" dirty="0"/>
              <a:t>Redundancy of modules within the converter</a:t>
            </a:r>
          </a:p>
          <a:p>
            <a:pPr lvl="2"/>
            <a:r>
              <a:rPr lang="en-US" dirty="0"/>
              <a:t>Requires being able to serve all loads with one module out of service</a:t>
            </a:r>
          </a:p>
          <a:p>
            <a:pPr lvl="2"/>
            <a:r>
              <a:rPr lang="en-US" dirty="0"/>
              <a:t>Single points of failure must be sufficiently reliable</a:t>
            </a:r>
          </a:p>
          <a:p>
            <a:pPr lvl="2"/>
            <a:r>
              <a:rPr lang="en-US" dirty="0"/>
              <a:t>Hot swapping capability is desirable</a:t>
            </a:r>
          </a:p>
          <a:p>
            <a:r>
              <a:rPr lang="en-US" dirty="0"/>
              <a:t>Power electronic converter ratings should be sufficient for both normal operation and cases where load is transferred from other power electronic converters</a:t>
            </a:r>
          </a:p>
          <a:p>
            <a:pPr lvl="1"/>
            <a:r>
              <a:rPr lang="en-US" dirty="0"/>
              <a:t>May require load shedding</a:t>
            </a:r>
          </a:p>
          <a:p>
            <a:pPr lvl="1"/>
            <a:r>
              <a:rPr lang="en-US" dirty="0"/>
              <a:t>Must have adequate overload capability for period of time it takes to shed loads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96ACE-2ADD-7973-AB9A-39E835BEB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52E1D-D89E-F5A5-7C2D-3DAFF1C0D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0C1E0-657B-98BE-5406-35FC3993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98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5ECBC-EC75-4859-13C2-ED2519ED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In-rush current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8DE7C-339D-6F79-0A58-3E1271162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3757"/>
            <a:ext cx="10515600" cy="4613206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Power electronic converters should be capable of providing sufficient in-rush current to connected loads.</a:t>
            </a:r>
          </a:p>
          <a:p>
            <a:pPr lvl="1"/>
            <a:r>
              <a:rPr lang="en-US" dirty="0"/>
              <a:t>Electromagnetic-based loads such as transformers, motors, solenoids, and relays.</a:t>
            </a:r>
          </a:p>
          <a:p>
            <a:pPr lvl="1"/>
            <a:r>
              <a:rPr lang="en-US" dirty="0"/>
              <a:t>Input capacitors</a:t>
            </a:r>
          </a:p>
          <a:p>
            <a:r>
              <a:rPr lang="en-US" dirty="0"/>
              <a:t>If power electronic converter unable to provide sufficient in-rush current, several mitigation strategies are possible</a:t>
            </a:r>
          </a:p>
          <a:p>
            <a:pPr lvl="1"/>
            <a:r>
              <a:rPr lang="en-US" dirty="0"/>
              <a:t>Use starting resistor to limit the in-rush current; bypass resistor when in-rush transient is complete</a:t>
            </a:r>
          </a:p>
          <a:p>
            <a:pPr lvl="1"/>
            <a:r>
              <a:rPr lang="en-US" dirty="0"/>
              <a:t>Soft start the converter (ramp up voltage slowly)</a:t>
            </a:r>
          </a:p>
          <a:p>
            <a:pPr lvl="1"/>
            <a:r>
              <a:rPr lang="en-US" dirty="0"/>
              <a:t>Use low-voltage protection (LVP) controllers for non-vital loads.</a:t>
            </a:r>
          </a:p>
          <a:p>
            <a:pPr lvl="2"/>
            <a:r>
              <a:rPr lang="en-US" dirty="0"/>
              <a:t>Requires manual restart after a loss of power</a:t>
            </a:r>
          </a:p>
          <a:p>
            <a:pPr lvl="1"/>
            <a:r>
              <a:rPr lang="en-US" dirty="0"/>
              <a:t>For loads with input contactors, use a random delay between when power is applied to the load when the input contactors are closed.</a:t>
            </a:r>
          </a:p>
          <a:p>
            <a:pPr lvl="1"/>
            <a:r>
              <a:rPr lang="en-US" dirty="0"/>
              <a:t>Use pre-charge circuitry</a:t>
            </a:r>
          </a:p>
          <a:p>
            <a:pPr lvl="1"/>
            <a:r>
              <a:rPr lang="en-US" dirty="0"/>
              <a:t>Use power electronic converters with sufficient capacity to supply in-rush current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A8A0A-D01C-83BE-4D36-7735C013C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CE17E-217B-630C-F408-A680E4CCE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8CFF3-4DED-8BDA-DE9A-F39D456C2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06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D898-10D4-548D-D853-847C931A2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BC480-0547-3A70-6671-54B1BD589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Power electronic converters may not provide sufficient fault current to enable traditional coordination of circuit breakers</a:t>
            </a:r>
          </a:p>
          <a:p>
            <a:r>
              <a:rPr lang="en-US" dirty="0"/>
              <a:t>Alternate strategies</a:t>
            </a:r>
          </a:p>
          <a:p>
            <a:pPr lvl="1"/>
            <a:r>
              <a:rPr lang="en-US" dirty="0"/>
              <a:t>Flatten the distribution system by using multiple output converters</a:t>
            </a:r>
          </a:p>
          <a:p>
            <a:pPr lvl="2"/>
            <a:r>
              <a:rPr lang="en-US" dirty="0"/>
              <a:t>Output converter acts as one layer of circuit protection</a:t>
            </a:r>
          </a:p>
          <a:p>
            <a:pPr lvl="2"/>
            <a:r>
              <a:rPr lang="en-US" dirty="0"/>
              <a:t>Only one circuit breaker between load and converter</a:t>
            </a:r>
          </a:p>
          <a:p>
            <a:pPr lvl="1"/>
            <a:r>
              <a:rPr lang="en-US" dirty="0"/>
              <a:t>Use differential protection relay</a:t>
            </a:r>
          </a:p>
          <a:p>
            <a:pPr lvl="2"/>
            <a:r>
              <a:rPr lang="en-US" dirty="0"/>
              <a:t>Subdivide distribution into protection zones</a:t>
            </a:r>
          </a:p>
          <a:p>
            <a:pPr lvl="2"/>
            <a:r>
              <a:rPr lang="en-US" dirty="0"/>
              <a:t>Measure currents on all conductors at the boundary of the protection zones</a:t>
            </a:r>
          </a:p>
          <a:p>
            <a:pPr lvl="2"/>
            <a:r>
              <a:rPr lang="en-US" dirty="0"/>
              <a:t>Use Kirchhoff’s current law (sum of currents should be zero) to determine which protection zone is zero</a:t>
            </a:r>
          </a:p>
          <a:p>
            <a:pPr lvl="1"/>
            <a:r>
              <a:rPr lang="en-US" dirty="0"/>
              <a:t>Increase power rating of the power electronic converter until it has sufficient fault current capability to selectively trip circuit breakers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9777E-4894-35E6-7083-C4890CE4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D61D4-45BB-E4CA-6546-F4A490839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F741C-C447-AB29-591B-8B6168C95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0335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9622</TotalTime>
  <Words>1257</Words>
  <Application>Microsoft Office PowerPoint</Application>
  <PresentationFormat>Widescreen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Times New Roman</vt:lpstr>
      <vt:lpstr>1_Office Theme</vt:lpstr>
      <vt:lpstr>Power Electronics Capacity Sizing Electric Power Load Analysis (EPLA)  Revision of 25 April 2026</vt:lpstr>
      <vt:lpstr>Essential Questions</vt:lpstr>
      <vt:lpstr>Introduction</vt:lpstr>
      <vt:lpstr>ABS Rules for Building and Classing Marine Vessels</vt:lpstr>
      <vt:lpstr>Load analysis</vt:lpstr>
      <vt:lpstr>Margin and service life allowance</vt:lpstr>
      <vt:lpstr>Quality of service and survivability</vt:lpstr>
      <vt:lpstr>In-rush current</vt:lpstr>
      <vt:lpstr>Fault protection</vt:lpstr>
      <vt:lpstr>Efficiency</vt:lpstr>
      <vt:lpstr>Black start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Electronics Capacity Sizing</dc:title>
  <dc:creator>Norbert Doerry</dc:creator>
  <cp:lastModifiedBy>Norbert Doerry</cp:lastModifiedBy>
  <cp:revision>159</cp:revision>
  <dcterms:created xsi:type="dcterms:W3CDTF">2025-04-03T12:58:23Z</dcterms:created>
  <dcterms:modified xsi:type="dcterms:W3CDTF">2026-04-23T21:03:54Z</dcterms:modified>
</cp:coreProperties>
</file>